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82" r:id="rId12"/>
    <p:sldId id="283" r:id="rId13"/>
    <p:sldId id="284" r:id="rId14"/>
    <p:sldId id="285" r:id="rId15"/>
    <p:sldId id="268" r:id="rId16"/>
    <p:sldId id="269" r:id="rId17"/>
    <p:sldId id="266" r:id="rId18"/>
    <p:sldId id="267" r:id="rId19"/>
    <p:sldId id="265" r:id="rId20"/>
    <p:sldId id="286" r:id="rId21"/>
    <p:sldId id="270" r:id="rId22"/>
    <p:sldId id="271" r:id="rId23"/>
    <p:sldId id="287" r:id="rId24"/>
    <p:sldId id="272" r:id="rId25"/>
    <p:sldId id="273" r:id="rId26"/>
    <p:sldId id="274" r:id="rId27"/>
    <p:sldId id="275" r:id="rId28"/>
    <p:sldId id="276" r:id="rId29"/>
    <p:sldId id="279" r:id="rId30"/>
    <p:sldId id="277" r:id="rId31"/>
    <p:sldId id="278" r:id="rId32"/>
    <p:sldId id="28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1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6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9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0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51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4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B67C63-21CE-4DD4-B07B-F0EA5AC8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9859B4-39BC-4F00-B149-6F7792E5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795528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/>
              <a:t>Deep Learning with </a:t>
            </a:r>
            <a:r>
              <a:rPr lang="en-US" altLang="ko-KR" sz="6000" dirty="0" err="1"/>
              <a:t>Keras</a:t>
            </a:r>
            <a:endParaRPr lang="ko-KR" altLang="en-US" sz="6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30AAF-2EEE-4E81-BE89-B84DF9BF8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883664"/>
            <a:ext cx="10908792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400" dirty="0"/>
              <a:t>Basic of Neural Network</a:t>
            </a:r>
            <a:endParaRPr lang="ko-KR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23CCA-D1E3-4427-A05A-6C3CA7A40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5" b="90"/>
          <a:stretch/>
        </p:blipFill>
        <p:spPr>
          <a:xfrm>
            <a:off x="20" y="2651757"/>
            <a:ext cx="12191980" cy="4206245"/>
          </a:xfrm>
          <a:custGeom>
            <a:avLst/>
            <a:gdLst/>
            <a:ahLst/>
            <a:cxnLst/>
            <a:rect l="l" t="t" r="r" b="b"/>
            <a:pathLst>
              <a:path w="12192000" h="4206245">
                <a:moveTo>
                  <a:pt x="7221828" y="879"/>
                </a:moveTo>
                <a:cubicBezTo>
                  <a:pt x="7321999" y="5084"/>
                  <a:pt x="7421080" y="23261"/>
                  <a:pt x="7520947" y="31075"/>
                </a:cubicBezTo>
                <a:cubicBezTo>
                  <a:pt x="7615987" y="38571"/>
                  <a:pt x="7711026" y="49499"/>
                  <a:pt x="7806574" y="34506"/>
                </a:cubicBezTo>
                <a:cubicBezTo>
                  <a:pt x="7900292" y="21762"/>
                  <a:pt x="7995077" y="18776"/>
                  <a:pt x="8089405" y="25612"/>
                </a:cubicBezTo>
                <a:cubicBezTo>
                  <a:pt x="8193720" y="30821"/>
                  <a:pt x="8297780" y="48101"/>
                  <a:pt x="8402730" y="33616"/>
                </a:cubicBezTo>
                <a:cubicBezTo>
                  <a:pt x="8415956" y="32269"/>
                  <a:pt x="8429310" y="34010"/>
                  <a:pt x="8441737" y="38699"/>
                </a:cubicBezTo>
                <a:cubicBezTo>
                  <a:pt x="8482535" y="52255"/>
                  <a:pt x="8526485" y="53094"/>
                  <a:pt x="8567778" y="41113"/>
                </a:cubicBezTo>
                <a:cubicBezTo>
                  <a:pt x="8619999" y="27213"/>
                  <a:pt x="8674837" y="26297"/>
                  <a:pt x="8727490" y="38445"/>
                </a:cubicBezTo>
                <a:cubicBezTo>
                  <a:pt x="8805758" y="55470"/>
                  <a:pt x="8884280" y="72242"/>
                  <a:pt x="8965724" y="58266"/>
                </a:cubicBezTo>
                <a:cubicBezTo>
                  <a:pt x="9013117" y="50261"/>
                  <a:pt x="9057079" y="30821"/>
                  <a:pt x="9103836" y="21673"/>
                </a:cubicBezTo>
                <a:cubicBezTo>
                  <a:pt x="9238517" y="-4628"/>
                  <a:pt x="9374470" y="3249"/>
                  <a:pt x="9510422" y="12143"/>
                </a:cubicBezTo>
                <a:cubicBezTo>
                  <a:pt x="9643198" y="20910"/>
                  <a:pt x="9775338" y="38952"/>
                  <a:pt x="9908876" y="36284"/>
                </a:cubicBezTo>
                <a:cubicBezTo>
                  <a:pt x="9937311" y="36500"/>
                  <a:pt x="9965684" y="38876"/>
                  <a:pt x="9993750" y="43400"/>
                </a:cubicBezTo>
                <a:cubicBezTo>
                  <a:pt x="10097938" y="57122"/>
                  <a:pt x="10202634" y="70082"/>
                  <a:pt x="10305678" y="42383"/>
                </a:cubicBezTo>
                <a:cubicBezTo>
                  <a:pt x="10398062" y="17340"/>
                  <a:pt x="10494461" y="10695"/>
                  <a:pt x="10589399" y="22816"/>
                </a:cubicBezTo>
                <a:cubicBezTo>
                  <a:pt x="10714411" y="39194"/>
                  <a:pt x="10840770" y="42777"/>
                  <a:pt x="10966507" y="33489"/>
                </a:cubicBezTo>
                <a:cubicBezTo>
                  <a:pt x="11005971" y="29563"/>
                  <a:pt x="11045651" y="28153"/>
                  <a:pt x="11085306" y="29296"/>
                </a:cubicBezTo>
                <a:cubicBezTo>
                  <a:pt x="11374490" y="42510"/>
                  <a:pt x="11664564" y="25103"/>
                  <a:pt x="11953240" y="55851"/>
                </a:cubicBezTo>
                <a:cubicBezTo>
                  <a:pt x="11998873" y="61232"/>
                  <a:pt x="12044817" y="61626"/>
                  <a:pt x="12090273" y="57111"/>
                </a:cubicBezTo>
                <a:lnTo>
                  <a:pt x="12192000" y="35723"/>
                </a:lnTo>
                <a:lnTo>
                  <a:pt x="12192000" y="4206245"/>
                </a:lnTo>
                <a:lnTo>
                  <a:pt x="0" y="4206245"/>
                </a:lnTo>
                <a:lnTo>
                  <a:pt x="0" y="36060"/>
                </a:lnTo>
                <a:lnTo>
                  <a:pt x="6227" y="34760"/>
                </a:lnTo>
                <a:cubicBezTo>
                  <a:pt x="22764" y="29906"/>
                  <a:pt x="39831" y="27085"/>
                  <a:pt x="57050" y="26374"/>
                </a:cubicBezTo>
                <a:cubicBezTo>
                  <a:pt x="189699" y="9729"/>
                  <a:pt x="322475" y="14176"/>
                  <a:pt x="455759" y="19640"/>
                </a:cubicBezTo>
                <a:cubicBezTo>
                  <a:pt x="687894" y="29042"/>
                  <a:pt x="920283" y="39969"/>
                  <a:pt x="1152799" y="36666"/>
                </a:cubicBezTo>
                <a:cubicBezTo>
                  <a:pt x="1388746" y="33235"/>
                  <a:pt x="1624184" y="40478"/>
                  <a:pt x="1859877" y="50007"/>
                </a:cubicBezTo>
                <a:cubicBezTo>
                  <a:pt x="1963175" y="53946"/>
                  <a:pt x="2067109" y="57884"/>
                  <a:pt x="2168755" y="28534"/>
                </a:cubicBezTo>
                <a:cubicBezTo>
                  <a:pt x="2191727" y="23159"/>
                  <a:pt x="2215678" y="23680"/>
                  <a:pt x="2238383" y="30059"/>
                </a:cubicBezTo>
                <a:cubicBezTo>
                  <a:pt x="2352481" y="56614"/>
                  <a:pt x="2467214" y="64491"/>
                  <a:pt x="2582583" y="38317"/>
                </a:cubicBezTo>
                <a:cubicBezTo>
                  <a:pt x="2715206" y="9602"/>
                  <a:pt x="2851717" y="3465"/>
                  <a:pt x="2986373" y="20148"/>
                </a:cubicBezTo>
                <a:cubicBezTo>
                  <a:pt x="3109493" y="33870"/>
                  <a:pt x="3233247" y="48736"/>
                  <a:pt x="3356620" y="37682"/>
                </a:cubicBezTo>
                <a:cubicBezTo>
                  <a:pt x="3551528" y="20148"/>
                  <a:pt x="3746180" y="35395"/>
                  <a:pt x="3941087" y="40096"/>
                </a:cubicBezTo>
                <a:cubicBezTo>
                  <a:pt x="4005887" y="41621"/>
                  <a:pt x="4071068" y="54962"/>
                  <a:pt x="4135486" y="43018"/>
                </a:cubicBezTo>
                <a:cubicBezTo>
                  <a:pt x="4237006" y="24214"/>
                  <a:pt x="4337382" y="31456"/>
                  <a:pt x="4439028" y="42002"/>
                </a:cubicBezTo>
                <a:cubicBezTo>
                  <a:pt x="4633681" y="62332"/>
                  <a:pt x="4828207" y="72115"/>
                  <a:pt x="5021970" y="33997"/>
                </a:cubicBezTo>
                <a:cubicBezTo>
                  <a:pt x="5082069" y="22054"/>
                  <a:pt x="5141786" y="15193"/>
                  <a:pt x="5202902" y="31202"/>
                </a:cubicBezTo>
                <a:cubicBezTo>
                  <a:pt x="5229888" y="37364"/>
                  <a:pt x="5257981" y="36844"/>
                  <a:pt x="5284727" y="29678"/>
                </a:cubicBezTo>
                <a:cubicBezTo>
                  <a:pt x="5374023" y="9971"/>
                  <a:pt x="5466013" y="5676"/>
                  <a:pt x="5556757" y="16972"/>
                </a:cubicBezTo>
                <a:cubicBezTo>
                  <a:pt x="5631597" y="24214"/>
                  <a:pt x="5706686" y="29296"/>
                  <a:pt x="5781523" y="36920"/>
                </a:cubicBezTo>
                <a:cubicBezTo>
                  <a:pt x="5814812" y="40350"/>
                  <a:pt x="5848485" y="27645"/>
                  <a:pt x="5881264" y="39334"/>
                </a:cubicBezTo>
                <a:cubicBezTo>
                  <a:pt x="5953687" y="65254"/>
                  <a:pt x="6027889" y="62585"/>
                  <a:pt x="6101074" y="48101"/>
                </a:cubicBezTo>
                <a:cubicBezTo>
                  <a:pt x="6253468" y="16133"/>
                  <a:pt x="6410016" y="8916"/>
                  <a:pt x="6564709" y="26755"/>
                </a:cubicBezTo>
                <a:cubicBezTo>
                  <a:pt x="6628873" y="35141"/>
                  <a:pt x="6693292" y="47847"/>
                  <a:pt x="6758599" y="35141"/>
                </a:cubicBezTo>
                <a:cubicBezTo>
                  <a:pt x="6764749" y="34048"/>
                  <a:pt x="6770937" y="36818"/>
                  <a:pt x="6774228" y="42129"/>
                </a:cubicBezTo>
                <a:cubicBezTo>
                  <a:pt x="6806500" y="81517"/>
                  <a:pt x="6848429" y="80246"/>
                  <a:pt x="6891248" y="67541"/>
                </a:cubicBezTo>
                <a:cubicBezTo>
                  <a:pt x="6919353" y="58837"/>
                  <a:pt x="6946899" y="48406"/>
                  <a:pt x="6973708" y="36284"/>
                </a:cubicBezTo>
                <a:cubicBezTo>
                  <a:pt x="7020644" y="16819"/>
                  <a:pt x="7070501" y="5308"/>
                  <a:pt x="7121223" y="2233"/>
                </a:cubicBezTo>
                <a:cubicBezTo>
                  <a:pt x="7154926" y="-372"/>
                  <a:pt x="7188437" y="-522"/>
                  <a:pt x="7221828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460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334A3-610B-4ED8-8B40-1619A812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D3B2D8-754C-4151-9512-0A66477B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13" y="2280082"/>
            <a:ext cx="3886200" cy="16764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84554-6969-4099-8E8E-CD0943D8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75" y="2444411"/>
            <a:ext cx="4924425" cy="3371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649AD-C373-461C-8BF6-55DABED9E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63" y="4898670"/>
            <a:ext cx="3619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7F4-61A0-426D-80A5-202E0959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2050" name="Picture 2" descr="로지스틱회귀분석 표: x데이터/y 데이터 , 10/Pass (1) , 9/Pass (1) , 3/Fail (0) , 2/Fail (0) , 1/Fail (0) , 5/??? 그래프 : (1,0),(2,0),(3,0),(9,1),(10,1)">
            <a:extLst>
              <a:ext uri="{FF2B5EF4-FFF2-40B4-BE49-F238E27FC236}">
                <a16:creationId xmlns:a16="http://schemas.microsoft.com/office/drawing/2014/main" id="{1A6E57DC-1992-4C58-A515-0F5995B1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8975"/>
            <a:ext cx="10515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0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7F4-61A0-426D-80A5-202E0959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3074" name="Picture 2" descr="로지스틱회귀분석 그래프 : (1,0),(2,0),(3,0),(9,1),(10,1)">
            <a:extLst>
              <a:ext uri="{FF2B5EF4-FFF2-40B4-BE49-F238E27FC236}">
                <a16:creationId xmlns:a16="http://schemas.microsoft.com/office/drawing/2014/main" id="{4D89092F-814E-4497-96D2-83CC7666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837677"/>
            <a:ext cx="10315575" cy="48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8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7F4-61A0-426D-80A5-202E0959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4098" name="Picture 2" descr="로지스틱회귀분석 그래프 : (1,0),(2,0),(3,0),(9,1),(10,1),(20,1)">
            <a:extLst>
              <a:ext uri="{FF2B5EF4-FFF2-40B4-BE49-F238E27FC236}">
                <a16:creationId xmlns:a16="http://schemas.microsoft.com/office/drawing/2014/main" id="{5C2EC439-B9F2-4A86-B194-F49F7D1EF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041694"/>
            <a:ext cx="10553700" cy="445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3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7F4-61A0-426D-80A5-202E0959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pic>
        <p:nvPicPr>
          <p:cNvPr id="5122" name="Picture 2" descr="로지스틱회귀분석 그래프 ">
            <a:extLst>
              <a:ext uri="{FF2B5EF4-FFF2-40B4-BE49-F238E27FC236}">
                <a16:creationId xmlns:a16="http://schemas.microsoft.com/office/drawing/2014/main" id="{E82E069F-77F2-4172-8B13-8F929807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2086252"/>
            <a:ext cx="9877425" cy="427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97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EDAA3-C270-450C-A160-FFA5C638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F1B1C0-26EB-43E9-B4A6-84C966823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2069306"/>
            <a:ext cx="3857625" cy="3971925"/>
          </a:xfrm>
        </p:spPr>
      </p:pic>
    </p:spTree>
    <p:extLst>
      <p:ext uri="{BB962C8B-B14F-4D97-AF65-F5344CB8AC3E}">
        <p14:creationId xmlns:p14="http://schemas.microsoft.com/office/powerpoint/2010/main" val="413700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EDF50-1E08-4122-9CB5-DAEB29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23C86D-5FFF-4EA8-8A77-8378CE497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2345531"/>
            <a:ext cx="6076950" cy="3419475"/>
          </a:xfrm>
        </p:spPr>
      </p:pic>
    </p:spTree>
    <p:extLst>
      <p:ext uri="{BB962C8B-B14F-4D97-AF65-F5344CB8AC3E}">
        <p14:creationId xmlns:p14="http://schemas.microsoft.com/office/powerpoint/2010/main" val="172413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32B06-1BA3-4E07-9064-AA27A4B1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back propagation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2115590-C778-43AB-886F-5C93BE3EC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88" y="1928813"/>
            <a:ext cx="6093024" cy="4252912"/>
          </a:xfrm>
        </p:spPr>
      </p:pic>
    </p:spTree>
    <p:extLst>
      <p:ext uri="{BB962C8B-B14F-4D97-AF65-F5344CB8AC3E}">
        <p14:creationId xmlns:p14="http://schemas.microsoft.com/office/powerpoint/2010/main" val="1739631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35701-CA60-4325-9D50-6DA519D1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back propagation example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A6ECA4-B799-4DE2-A419-1728DD4F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62" y="2204972"/>
            <a:ext cx="5486876" cy="3700593"/>
          </a:xfrm>
        </p:spPr>
      </p:pic>
    </p:spTree>
    <p:extLst>
      <p:ext uri="{BB962C8B-B14F-4D97-AF65-F5344CB8AC3E}">
        <p14:creationId xmlns:p14="http://schemas.microsoft.com/office/powerpoint/2010/main" val="40050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80628-85A0-4E63-B42E-7AFD0647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pic>
        <p:nvPicPr>
          <p:cNvPr id="7170" name="Picture 2" descr="ML — Sigmoid 대신 ReLU? 상황에 맞는 활성화 함수 사용하기 | by ...">
            <a:extLst>
              <a:ext uri="{FF2B5EF4-FFF2-40B4-BE49-F238E27FC236}">
                <a16:creationId xmlns:a16="http://schemas.microsoft.com/office/drawing/2014/main" id="{C56184A6-3234-4E42-9D0B-C524005B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345694"/>
            <a:ext cx="63436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3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80FAD-E708-4271-937F-258C2067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86C549-FE43-45C6-B9B8-F49A45172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50" y="2798685"/>
            <a:ext cx="4772691" cy="145752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276E56-82FD-4AE4-AF57-99678D39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795" y="4828712"/>
            <a:ext cx="2514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F5F860-95F6-41A5-9B96-90220FBE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10" y="2381351"/>
            <a:ext cx="35528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A0607-0BC5-4D8D-A922-C2251775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991799-9CF5-4D5D-A007-C4F11F67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9720"/>
            <a:ext cx="10515600" cy="45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2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63B80-6425-4B40-9394-F6AC15E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98D14-0A7E-45FE-93A8-EE26E0CF6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Mean Squared Error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Cross Entropy Error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BE35A-142C-4984-8744-95B35EE0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2" y="2582969"/>
            <a:ext cx="2208290" cy="897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50FDB2-ED79-49E7-B2E1-D6D09A77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10" y="4275031"/>
            <a:ext cx="2749075" cy="1060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ABD2C7-4DB3-4BF6-813A-B3A630A3B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16" y="1929384"/>
            <a:ext cx="5948601" cy="43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60B74-F32A-4336-8AAB-183D085F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C879D5-7621-4FDD-81C8-A7D7445B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95" y="2176855"/>
            <a:ext cx="7238410" cy="4073024"/>
          </a:xfrm>
        </p:spPr>
      </p:pic>
    </p:spTree>
    <p:extLst>
      <p:ext uri="{BB962C8B-B14F-4D97-AF65-F5344CB8AC3E}">
        <p14:creationId xmlns:p14="http://schemas.microsoft.com/office/powerpoint/2010/main" val="144150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B9DBB-22BB-43D3-8858-0B8A97B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Gradient Descent </a:t>
            </a:r>
            <a:r>
              <a:rPr lang="en-US" altLang="ko-KR" b="1" dirty="0">
                <a:solidFill>
                  <a:srgbClr val="555555"/>
                </a:solidFill>
                <a:latin typeface="Arial" panose="020B0604020202020204" pitchFamily="34" charset="0"/>
              </a:rPr>
              <a:t>Algorithms.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37D8AB-B8DB-4B55-A18B-0C84A4B0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8" y="2088056"/>
            <a:ext cx="10581443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C973-5A4E-4AE3-8041-A89CE5AC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/ test / validation 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99AE4-28AC-49E7-BCB4-CE4C0CD1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Train set </a:t>
            </a:r>
          </a:p>
          <a:p>
            <a:pPr lvl="1"/>
            <a:r>
              <a:rPr lang="en-US" altLang="ko-KR" dirty="0"/>
              <a:t>Studied prior examination</a:t>
            </a:r>
          </a:p>
          <a:p>
            <a:r>
              <a:rPr lang="en-US" altLang="ko-KR" dirty="0"/>
              <a:t>Test set</a:t>
            </a:r>
          </a:p>
          <a:p>
            <a:pPr lvl="1"/>
            <a:r>
              <a:rPr lang="en-US" altLang="ko-KR" dirty="0"/>
              <a:t>Non-Studied prior examination</a:t>
            </a:r>
          </a:p>
          <a:p>
            <a:r>
              <a:rPr lang="en-US" altLang="ko-KR" dirty="0"/>
              <a:t>Validation</a:t>
            </a:r>
          </a:p>
          <a:p>
            <a:pPr lvl="1"/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right</a:t>
            </a:r>
            <a:r>
              <a:rPr lang="ko-KR" altLang="en-US" dirty="0"/>
              <a:t> </a:t>
            </a:r>
            <a:r>
              <a:rPr lang="en-US" altLang="ko-KR"/>
              <a:t>way?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52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7C1C-09B0-4411-A3BC-9D0B6994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/ 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96994-1309-4CC7-A061-B83FD1487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</a:p>
          <a:p>
            <a:pPr lvl="1"/>
            <a:r>
              <a:rPr lang="en-US" altLang="ko-KR" dirty="0"/>
              <a:t>How many times will study data?</a:t>
            </a:r>
          </a:p>
          <a:p>
            <a:r>
              <a:rPr lang="en-US" altLang="ko-KR" dirty="0"/>
              <a:t>Batch</a:t>
            </a:r>
          </a:p>
          <a:p>
            <a:pPr lvl="1"/>
            <a:r>
              <a:rPr lang="en-US" altLang="ko-KR" dirty="0"/>
              <a:t>How many data will be study on single time?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14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CE4D-5D32-4426-BFF4-24FD42A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E5D277-054B-408D-B919-5E3E33AAE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1" y="1928813"/>
            <a:ext cx="10350518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2A5F2-8EA0-4513-98D0-633832639975}"/>
              </a:ext>
            </a:extLst>
          </p:cNvPr>
          <p:cNvSpPr txBox="1"/>
          <p:nvPr/>
        </p:nvSpPr>
        <p:spPr>
          <a:xfrm>
            <a:off x="1040907" y="618172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+ TN / TP + FN + FP + TN)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75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AB153-7DD8-4FA5-A15B-412A8632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Sensitivity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DEBE83-1281-4086-B7CA-E64E1C027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0" y="1928813"/>
            <a:ext cx="10227919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4DA0C-699B-457B-B0D8-EC691FB3F4ED}"/>
              </a:ext>
            </a:extLst>
          </p:cNvPr>
          <p:cNvSpPr txBox="1"/>
          <p:nvPr/>
        </p:nvSpPr>
        <p:spPr>
          <a:xfrm>
            <a:off x="1067540" y="6123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EFC64-761A-473B-B0D8-E707A8E7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Specificity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D99198A-B35C-46AA-BF76-6EA077AAA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86" y="1928813"/>
            <a:ext cx="9902028" cy="42529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D75DE-CC7E-4E84-8D27-1EC1B5EA0ABE}"/>
              </a:ext>
            </a:extLst>
          </p:cNvPr>
          <p:cNvSpPr txBox="1"/>
          <p:nvPr/>
        </p:nvSpPr>
        <p:spPr>
          <a:xfrm>
            <a:off x="1236215" y="6123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(TN / FP + TN)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85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684FE-CBBD-4763-9099-82969AFA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ROC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16D803-E767-463A-9077-F7C38AB24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9" y="2298444"/>
            <a:ext cx="4941426" cy="35314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F0588-98A1-4C25-9702-0034C58A6459}"/>
              </a:ext>
            </a:extLst>
          </p:cNvPr>
          <p:cNvSpPr txBox="1"/>
          <p:nvPr/>
        </p:nvSpPr>
        <p:spPr>
          <a:xfrm>
            <a:off x="1422647" y="605051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Sensitivity, Specificity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8FEE9-1098-4F2D-86DC-9C65808E0C11}"/>
              </a:ext>
            </a:extLst>
          </p:cNvPr>
          <p:cNvSpPr txBox="1"/>
          <p:nvPr/>
        </p:nvSpPr>
        <p:spPr>
          <a:xfrm>
            <a:off x="7123591" y="3814824"/>
            <a:ext cx="4230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-&gt;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AUC(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Area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Under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Curve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Monaco"/>
              </a:rPr>
              <a:t>)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</a:p>
          <a:p>
            <a:r>
              <a:rPr lang="en-US" altLang="ko-KR" dirty="0"/>
              <a:t>= scale area for ROC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23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0A403-8440-41A8-8535-A787D0DF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data was appended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AD5605-6350-4B48-B4B3-FABBB6720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1D218-20B8-4810-B286-7DD449C3F5ED}"/>
              </a:ext>
            </a:extLst>
          </p:cNvPr>
          <p:cNvSpPr txBox="1"/>
          <p:nvPr/>
        </p:nvSpPr>
        <p:spPr>
          <a:xfrm>
            <a:off x="8620217" y="6181725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Weight and Bias must be adjust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2938D-C61E-4D12-9CED-059A4086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Precision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1321FE-8E86-4A64-8797-CE749CD05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3" y="1928813"/>
            <a:ext cx="10227013" cy="4252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AB1C7-69AE-4188-9F0D-BD8EC5BAA54C}"/>
              </a:ext>
            </a:extLst>
          </p:cNvPr>
          <p:cNvSpPr txBox="1"/>
          <p:nvPr/>
        </p:nvSpPr>
        <p:spPr>
          <a:xfrm>
            <a:off x="982493" y="613571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19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743EE-015F-46F1-8E06-364058F5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Recall</a:t>
            </a:r>
            <a:endParaRPr lang="ko-KR" altLang="en-US" dirty="0"/>
          </a:p>
        </p:txBody>
      </p:sp>
      <p:pic>
        <p:nvPicPr>
          <p:cNvPr id="2054" name="Picture 6" descr="detection">
            <a:extLst>
              <a:ext uri="{FF2B5EF4-FFF2-40B4-BE49-F238E27FC236}">
                <a16:creationId xmlns:a16="http://schemas.microsoft.com/office/drawing/2014/main" id="{5E255815-5721-46A1-9995-F94027A810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928813"/>
            <a:ext cx="10239373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6AE5C-3319-4275-AAB4-A94F4B14FC45}"/>
              </a:ext>
            </a:extLst>
          </p:cNvPr>
          <p:cNvSpPr txBox="1"/>
          <p:nvPr/>
        </p:nvSpPr>
        <p:spPr>
          <a:xfrm>
            <a:off x="1047334" y="6123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none" strike="noStrike" dirty="0">
                <a:solidFill>
                  <a:srgbClr val="000000"/>
                </a:solidFill>
                <a:effectLst/>
                <a:latin typeface="se-nanumgothic"/>
              </a:rPr>
              <a:t>(TP / TP + FN)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61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6FAB3-9028-4B83-B46B-E43D4CC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Monaco"/>
              </a:rPr>
              <a:t>AP(Average Precision)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FABC8D-7A86-493B-8EE7-6D236B23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87" y="2289566"/>
            <a:ext cx="4941426" cy="3531405"/>
          </a:xfrm>
        </p:spPr>
      </p:pic>
    </p:spTree>
    <p:extLst>
      <p:ext uri="{BB962C8B-B14F-4D97-AF65-F5344CB8AC3E}">
        <p14:creationId xmlns:p14="http://schemas.microsoft.com/office/powerpoint/2010/main" val="230734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8F096-53DC-49A9-95D7-E9D699C4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 for linear classifier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2795C9-11CD-4D86-A9B1-208BFDCC2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72" y="3102769"/>
            <a:ext cx="5476875" cy="19050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2F16FC-BDA0-4CDD-9427-B37F0082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53" y="2502694"/>
            <a:ext cx="21145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E118C-AAE4-437A-8602-53A0D3B1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fix it’s trouble?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3B03B6-6892-47D4-8BEB-F882716CE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2283619"/>
            <a:ext cx="5467350" cy="3543300"/>
          </a:xfrm>
        </p:spPr>
      </p:pic>
    </p:spTree>
    <p:extLst>
      <p:ext uri="{BB962C8B-B14F-4D97-AF65-F5344CB8AC3E}">
        <p14:creationId xmlns:p14="http://schemas.microsoft.com/office/powerpoint/2010/main" val="157652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6F7D-D3BB-43E2-8BEA-ADA9E997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= bundle of perceptron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43C132-FE76-4C82-AC9E-1C05CDA72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44" y="2486927"/>
            <a:ext cx="2857500" cy="3438525"/>
          </a:xfrm>
        </p:spPr>
      </p:pic>
    </p:spTree>
    <p:extLst>
      <p:ext uri="{BB962C8B-B14F-4D97-AF65-F5344CB8AC3E}">
        <p14:creationId xmlns:p14="http://schemas.microsoft.com/office/powerpoint/2010/main" val="375772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DF4E9-1FC6-4634-B544-AE9D8020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4C49A6-36BB-4C05-B2FB-F9E7DCBB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3677"/>
            <a:ext cx="2095500" cy="207645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04164-E71F-49CC-914D-28AE1BF5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50" y="1979132"/>
            <a:ext cx="7101395" cy="42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3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7A007-E438-482F-8C88-79D9BDEC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calculation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07D8-A9FB-48AF-89A3-D1A26AAE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2" y="1979720"/>
            <a:ext cx="3876675" cy="45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8604C-3DEC-40B6-92A7-B951CB32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function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203B98-9996-40AB-B262-54542732D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21" y="3202780"/>
            <a:ext cx="4210050" cy="170497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FD55F6-F661-4625-9934-AF017F97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98" y="3398043"/>
            <a:ext cx="37719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047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183</Words>
  <Application>Microsoft Office PowerPoint</Application>
  <PresentationFormat>와이드스크린</PresentationFormat>
  <Paragraphs>56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 Unicode MS</vt:lpstr>
      <vt:lpstr>Monaco</vt:lpstr>
      <vt:lpstr>se-nanumgothic</vt:lpstr>
      <vt:lpstr>Arial</vt:lpstr>
      <vt:lpstr>The Hand</vt:lpstr>
      <vt:lpstr>The Serif Hand Black</vt:lpstr>
      <vt:lpstr>SketchyVTI</vt:lpstr>
      <vt:lpstr>Deep Learning with Keras</vt:lpstr>
      <vt:lpstr>perceptron</vt:lpstr>
      <vt:lpstr>If data was appended</vt:lpstr>
      <vt:lpstr>Limitation for linear classifier</vt:lpstr>
      <vt:lpstr>How fix it’s trouble?</vt:lpstr>
      <vt:lpstr>Neural = bundle of perceptron</vt:lpstr>
      <vt:lpstr>Activation?</vt:lpstr>
      <vt:lpstr>Matrix calculation</vt:lpstr>
      <vt:lpstr>Step function</vt:lpstr>
      <vt:lpstr>sigmoid</vt:lpstr>
      <vt:lpstr>Sigmoid</vt:lpstr>
      <vt:lpstr>Sigmoid</vt:lpstr>
      <vt:lpstr>Sigmoid</vt:lpstr>
      <vt:lpstr>Sigmoid</vt:lpstr>
      <vt:lpstr>Gradient descent</vt:lpstr>
      <vt:lpstr>Gradient descent</vt:lpstr>
      <vt:lpstr>Error back propagation</vt:lpstr>
      <vt:lpstr>Error back propagation example</vt:lpstr>
      <vt:lpstr>Activation functions</vt:lpstr>
      <vt:lpstr>Activation</vt:lpstr>
      <vt:lpstr>Loss function</vt:lpstr>
      <vt:lpstr>optimizer</vt:lpstr>
      <vt:lpstr>Gradient Descent Algorithms.</vt:lpstr>
      <vt:lpstr>Train / test / validation set</vt:lpstr>
      <vt:lpstr>Epoch / batch</vt:lpstr>
      <vt:lpstr>accuracy</vt:lpstr>
      <vt:lpstr>Sensitivity</vt:lpstr>
      <vt:lpstr>Specificity</vt:lpstr>
      <vt:lpstr>ROC</vt:lpstr>
      <vt:lpstr>Precision</vt:lpstr>
      <vt:lpstr>Recall</vt:lpstr>
      <vt:lpstr>AP(Average Precision)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Keras</dc:title>
  <dc:creator>user</dc:creator>
  <cp:lastModifiedBy>임학수</cp:lastModifiedBy>
  <cp:revision>43</cp:revision>
  <dcterms:created xsi:type="dcterms:W3CDTF">2020-07-05T11:19:47Z</dcterms:created>
  <dcterms:modified xsi:type="dcterms:W3CDTF">2020-08-13T10:41:01Z</dcterms:modified>
</cp:coreProperties>
</file>